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4" r:id="rId2"/>
    <p:sldId id="454" r:id="rId3"/>
    <p:sldId id="441" r:id="rId4"/>
    <p:sldId id="451" r:id="rId5"/>
    <p:sldId id="453" r:id="rId6"/>
    <p:sldId id="449" r:id="rId7"/>
    <p:sldId id="448" r:id="rId8"/>
    <p:sldId id="455" r:id="rId9"/>
    <p:sldId id="470" r:id="rId10"/>
    <p:sldId id="456" r:id="rId11"/>
    <p:sldId id="457" r:id="rId12"/>
    <p:sldId id="458" r:id="rId13"/>
    <p:sldId id="459" r:id="rId14"/>
    <p:sldId id="471" r:id="rId15"/>
    <p:sldId id="460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68" r:id="rId24"/>
    <p:sldId id="469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1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6</a:t>
            </a:r>
            <a:r>
              <a:rPr lang="zh-CN" altLang="en-US" sz="4800" dirty="0" smtClean="0"/>
              <a:t>单元     小数的加法和减法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84298" y="215338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小数加减法</a:t>
            </a:r>
          </a:p>
        </p:txBody>
      </p:sp>
      <p:sp>
        <p:nvSpPr>
          <p:cNvPr id="24" name="矩形 23"/>
          <p:cNvSpPr/>
          <p:nvPr/>
        </p:nvSpPr>
        <p:spPr>
          <a:xfrm>
            <a:off x="1157322" y="3270425"/>
            <a:ext cx="6972231" cy="144655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440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位数不相同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的小数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加减法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66" y="2132856"/>
            <a:ext cx="8801422" cy="259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7221" y="57148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74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>
                <a:latin typeface="+mj-ea"/>
                <a:ea typeface="+mj-ea"/>
              </a:rPr>
              <a:t>5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31840" y="2473732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10.32</a:t>
            </a:r>
          </a:p>
        </p:txBody>
      </p:sp>
      <p:sp>
        <p:nvSpPr>
          <p:cNvPr id="36" name="矩形 35"/>
          <p:cNvSpPr/>
          <p:nvPr/>
        </p:nvSpPr>
        <p:spPr>
          <a:xfrm>
            <a:off x="3131840" y="3140968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16.08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93605" y="3861048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20.24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884368" y="250356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3.08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84368" y="3167303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44.3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1357298"/>
            <a:ext cx="696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84368" y="3861048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0.45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  <p:bldP spid="42" grpId="0"/>
      <p:bldP spid="4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5594" y="1071546"/>
            <a:ext cx="8108372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位数不同的小数加减法的计算方法是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相同数位对齐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即小数点对齐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从低位算起。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5000"/>
                </a:lnSpc>
              </a:pPr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35594" y="2583714"/>
            <a:ext cx="8179810" cy="317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得数的小数部分末尾有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可以把末尾的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从末位减起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如果被减数的小数位数不够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可以在小数的末位添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再减。哪一位上的数不够减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要从前一位上退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在本位上加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得数里对齐横线上的小数点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点上小数点。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45977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54542" y="76470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88313" y="1260049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计算下面各题并验算。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36656" y="3985800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17.04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9652" y="3996353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7.85+9.19=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7186" y="3981959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41.2-15.6=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81551" y="398195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25.6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82466" y="170649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0258" y="1715202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3.64+0.48=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60593" y="1700808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21.56+6.74=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25567" y="170649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28.3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1004" y="213684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6897" y="2569773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01693" y="315454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286133" y="313225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4.12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1618370" y="250821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19809" y="213285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4.12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98490" y="25657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789695" y="312826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2770498" y="3128268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3.64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148064" y="2136845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768827" y="2569773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851962" y="315454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644008" y="313225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28.3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6280995" y="250821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93240" y="213285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28.3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97066" y="25657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7452320" y="312826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693240" y="3132257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02201" y="451310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51520" y="4946037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86227" y="5530812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171585" y="5508521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17.04</a:t>
            </a:r>
          </a:p>
        </p:txBody>
      </p:sp>
      <p:sp>
        <p:nvSpPr>
          <p:cNvPr id="73" name="Text Box 2"/>
          <p:cNvSpPr txBox="1">
            <a:spLocks noChangeArrowheads="1"/>
          </p:cNvSpPr>
          <p:nvPr/>
        </p:nvSpPr>
        <p:spPr bwMode="auto">
          <a:xfrm>
            <a:off x="1715260" y="4884481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131840" y="4509120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17.04</a:t>
            </a:r>
          </a:p>
        </p:txBody>
      </p:sp>
      <p:sp>
        <p:nvSpPr>
          <p:cNvPr id="75" name="矩形 74"/>
          <p:cNvSpPr/>
          <p:nvPr/>
        </p:nvSpPr>
        <p:spPr>
          <a:xfrm>
            <a:off x="2843808" y="4942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2886585" y="5504532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2867388" y="5504532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7.85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315660" y="451310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41.2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12412" y="494603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88024" y="5530812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4844472" y="5508521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25.6</a:t>
            </a:r>
          </a:p>
        </p:txBody>
      </p:sp>
      <p:sp>
        <p:nvSpPr>
          <p:cNvPr id="82" name="Text Box 2"/>
          <p:cNvSpPr txBox="1">
            <a:spLocks noChangeArrowheads="1"/>
          </p:cNvSpPr>
          <p:nvPr/>
        </p:nvSpPr>
        <p:spPr bwMode="auto">
          <a:xfrm>
            <a:off x="6448591" y="4884481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28384" y="450912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25.6</a:t>
            </a:r>
          </a:p>
        </p:txBody>
      </p:sp>
      <p:sp>
        <p:nvSpPr>
          <p:cNvPr id="84" name="矩形 83"/>
          <p:cNvSpPr/>
          <p:nvPr/>
        </p:nvSpPr>
        <p:spPr>
          <a:xfrm>
            <a:off x="7452320" y="4942048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7619916" y="5504532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8045647" y="550852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41.2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7" grpId="0"/>
      <p:bldP spid="34" grpId="0"/>
      <p:bldP spid="43" grpId="0"/>
      <p:bldP spid="44" grpId="0"/>
      <p:bldP spid="46" grpId="0"/>
      <p:bldP spid="55" grpId="0"/>
      <p:bldP spid="56" grpId="0"/>
      <p:bldP spid="57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8" grpId="0"/>
      <p:bldP spid="69" grpId="0"/>
      <p:bldP spid="70" grpId="0"/>
      <p:bldP spid="72" grpId="0"/>
      <p:bldP spid="73" grpId="0"/>
      <p:bldP spid="74" grpId="0"/>
      <p:bldP spid="75" grpId="0"/>
      <p:bldP spid="77" grpId="0"/>
      <p:bldP spid="78" grpId="0"/>
      <p:bldP spid="79" grpId="0"/>
      <p:bldP spid="81" grpId="0"/>
      <p:bldP spid="82" grpId="0"/>
      <p:bldP spid="83" grpId="0"/>
      <p:bldP spid="84" grpId="0"/>
      <p:bldP spid="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85786" y="571480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88313" y="1214422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计算下面各题并验算。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21389" y="196957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4.68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5013" y="1980129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8.24-3.56=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82547" y="1965735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11.65-7.39=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97575" y="194256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4.26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7789" y="270892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4541" y="31418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06885" y="3726623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96601" y="3704332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4.68</a:t>
            </a: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1800720" y="3080292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80513" y="270493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4.68</a:t>
            </a:r>
          </a:p>
        </p:txBody>
      </p:sp>
      <p:sp>
        <p:nvSpPr>
          <p:cNvPr id="57" name="矩形 56"/>
          <p:cNvSpPr/>
          <p:nvPr/>
        </p:nvSpPr>
        <p:spPr>
          <a:xfrm>
            <a:off x="2804449" y="3137859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972045" y="3700343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397776" y="370433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39269" y="271290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917069" y="314583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7.39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959413" y="3730612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949129" y="3708321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4.26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6372200" y="3084281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901631" y="270892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4.26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75929" y="3141848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 7.39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7524328" y="3704332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765248" y="3708321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43" grpId="0"/>
      <p:bldP spid="44" grpId="0"/>
      <p:bldP spid="46" grpId="0"/>
      <p:bldP spid="55" grpId="0"/>
      <p:bldP spid="56" grpId="0"/>
      <p:bldP spid="57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1000100" y="1285860"/>
            <a:ext cx="615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7224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51503" y="4832925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0.95-0.35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714239" y="4253252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杯里的水有多少千克？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5474" y="4832925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=0.6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千克</a:t>
            </a:r>
            <a:r>
              <a:rPr lang="en-US" altLang="zh-CN" sz="3200" dirty="0" smtClean="0">
                <a:latin typeface="+mj-ea"/>
                <a:ea typeface="+mj-ea"/>
              </a:rPr>
              <a:t>)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1841218" y="5417700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答：杯里的水有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0.6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千克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4736" y="1379669"/>
            <a:ext cx="41814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7" y="332656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填一填。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0" y="915961"/>
            <a:ext cx="9180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计算小数加、减法时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应先把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也就是把相同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对齐。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13130" y="2321856"/>
            <a:ext cx="9180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小数加、减法计算时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要注意从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算起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做加法时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要注意哪一位相加满十要向前一位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做减法时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要注意哪一位不够减要从前一位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。得数的小数部分末尾有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一般要把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0" y="5099700"/>
            <a:ext cx="88915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甲、乙两数的和是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32,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甲数是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17.3,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乙数是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48672" y="908720"/>
            <a:ext cx="14205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小数点</a:t>
            </a:r>
          </a:p>
        </p:txBody>
      </p:sp>
      <p:sp>
        <p:nvSpPr>
          <p:cNvPr id="56" name="矩形 55"/>
          <p:cNvSpPr/>
          <p:nvPr/>
        </p:nvSpPr>
        <p:spPr>
          <a:xfrm>
            <a:off x="2700052" y="1625294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数位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08712" y="2321856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低位</a:t>
            </a:r>
          </a:p>
        </p:txBody>
      </p:sp>
      <p:sp>
        <p:nvSpPr>
          <p:cNvPr id="61" name="矩形 60"/>
          <p:cNvSpPr/>
          <p:nvPr/>
        </p:nvSpPr>
        <p:spPr>
          <a:xfrm>
            <a:off x="251520" y="5793597"/>
            <a:ext cx="1407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14.7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59930" y="3037325"/>
            <a:ext cx="12045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进一　</a:t>
            </a:r>
          </a:p>
        </p:txBody>
      </p:sp>
      <p:sp>
        <p:nvSpPr>
          <p:cNvPr id="19" name="矩形 18"/>
          <p:cNvSpPr/>
          <p:nvPr/>
        </p:nvSpPr>
        <p:spPr>
          <a:xfrm>
            <a:off x="7776864" y="3797420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退一</a:t>
            </a:r>
          </a:p>
        </p:txBody>
      </p:sp>
      <p:sp>
        <p:nvSpPr>
          <p:cNvPr id="20" name="矩形 19"/>
          <p:cNvSpPr/>
          <p:nvPr/>
        </p:nvSpPr>
        <p:spPr>
          <a:xfrm>
            <a:off x="7090295" y="4484999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去掉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61" grpId="0"/>
      <p:bldP spid="15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34122" y="548680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并把错误的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改正。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3496072" y="1628800"/>
            <a:ext cx="1003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</a:p>
        </p:txBody>
      </p:sp>
      <p:sp>
        <p:nvSpPr>
          <p:cNvPr id="35" name="Text Box 21"/>
          <p:cNvSpPr txBox="1">
            <a:spLocks noChangeArrowheads="1"/>
          </p:cNvSpPr>
          <p:nvPr/>
        </p:nvSpPr>
        <p:spPr bwMode="auto">
          <a:xfrm>
            <a:off x="6602612" y="836611"/>
            <a:ext cx="647700" cy="51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 .</a:t>
            </a:r>
            <a:endParaRPr lang="en-US" altLang="zh-CN" sz="2800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3496072" y="2993578"/>
            <a:ext cx="1003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</a:p>
        </p:txBody>
      </p:sp>
      <p:sp>
        <p:nvSpPr>
          <p:cNvPr id="43" name="Text Box 30"/>
          <p:cNvSpPr txBox="1">
            <a:spLocks noChangeArrowheads="1"/>
          </p:cNvSpPr>
          <p:nvPr/>
        </p:nvSpPr>
        <p:spPr bwMode="auto">
          <a:xfrm>
            <a:off x="3568700" y="4301405"/>
            <a:ext cx="1003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3568700" y="5592787"/>
            <a:ext cx="1003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47" name="矩形 46"/>
          <p:cNvSpPr/>
          <p:nvPr/>
        </p:nvSpPr>
        <p:spPr>
          <a:xfrm>
            <a:off x="2306736" y="105273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03648" y="1412776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 0.7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206821" y="1930412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524470" y="1844824"/>
            <a:ext cx="117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06489" y="240731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2.87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02433" y="2775079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1.372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206821" y="3292715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202433" y="3204265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1.502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78497" y="378904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28.5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11653" y="4156805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11.5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278829" y="4674441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330889" y="4585991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40.0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9381" y="1623462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12868" y="5511383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0.18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278829" y="6029019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330889" y="5940569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36.38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747049" y="112474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56176" y="1484784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     0.7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959349" y="2002420"/>
            <a:ext cx="16369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6276998" y="1916832"/>
            <a:ext cx="117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     </a:t>
            </a:r>
            <a:r>
              <a:rPr lang="en-US" altLang="zh-CN" sz="3200" dirty="0" smtClean="0">
                <a:solidFill>
                  <a:srgbClr val="FF0000"/>
                </a:solidFill>
              </a:rPr>
              <a:t>7.3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459017" y="255133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2.87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54961" y="2919095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    1.372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959349" y="3436731"/>
            <a:ext cx="16369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5954961" y="3348281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     </a:t>
            </a:r>
            <a:r>
              <a:rPr lang="en-US" altLang="zh-CN" sz="3200" dirty="0" smtClean="0">
                <a:solidFill>
                  <a:srgbClr val="FF0000"/>
                </a:solidFill>
              </a:rPr>
              <a:t>1.498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1" name="Text Box 21"/>
          <p:cNvSpPr txBox="1">
            <a:spLocks noChangeArrowheads="1"/>
          </p:cNvSpPr>
          <p:nvPr/>
        </p:nvSpPr>
        <p:spPr bwMode="auto">
          <a:xfrm>
            <a:off x="6675413" y="2276872"/>
            <a:ext cx="647700" cy="51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 .</a:t>
            </a:r>
            <a:endParaRPr lang="en-US" altLang="zh-CN" sz="2800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72" name="Text Box 21"/>
          <p:cNvSpPr txBox="1">
            <a:spLocks noChangeArrowheads="1"/>
          </p:cNvSpPr>
          <p:nvPr/>
        </p:nvSpPr>
        <p:spPr bwMode="auto">
          <a:xfrm>
            <a:off x="6827813" y="2276872"/>
            <a:ext cx="647700" cy="51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 .</a:t>
            </a:r>
            <a:endParaRPr lang="en-US" altLang="zh-CN" sz="2800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73" name="Text Box 2"/>
          <p:cNvSpPr txBox="1">
            <a:spLocks noChangeArrowheads="1"/>
          </p:cNvSpPr>
          <p:nvPr/>
        </p:nvSpPr>
        <p:spPr bwMode="auto">
          <a:xfrm>
            <a:off x="4662499" y="1439903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改正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Text Box 2"/>
          <p:cNvSpPr txBox="1">
            <a:spLocks noChangeArrowheads="1"/>
          </p:cNvSpPr>
          <p:nvPr/>
        </p:nvSpPr>
        <p:spPr bwMode="auto">
          <a:xfrm>
            <a:off x="4644008" y="2888110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改正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31640" y="5157192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36.2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185403" y="2988241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171755" y="4293603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170326" y="5648181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utoUpdateAnimBg="0"/>
      <p:bldP spid="35" grpId="0"/>
      <p:bldP spid="36" grpId="0" bldLvl="0" autoUpdateAnimBg="0"/>
      <p:bldP spid="43" grpId="0" bldLvl="0" autoUpdateAnimBg="0"/>
      <p:bldP spid="44" grpId="0" bldLvl="0" autoUpdateAnimBg="0"/>
      <p:bldP spid="63" grpId="0"/>
      <p:bldP spid="64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43810" y="925530"/>
            <a:ext cx="86287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基础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785649" y="205198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5" name="矩形 44"/>
          <p:cNvSpPr/>
          <p:nvPr/>
        </p:nvSpPr>
        <p:spPr>
          <a:xfrm>
            <a:off x="1639941" y="3125867"/>
            <a:ext cx="21723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16.35-4.8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817192" y="314374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6" name="矩形 55"/>
          <p:cNvSpPr/>
          <p:nvPr/>
        </p:nvSpPr>
        <p:spPr>
          <a:xfrm>
            <a:off x="1570437" y="2034106"/>
            <a:ext cx="2270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3.6+35.28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378262" y="2013201"/>
            <a:ext cx="25298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34.24+5.28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63309" y="3113673"/>
            <a:ext cx="20104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6.25+5.6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825791" y="431329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1567933" y="4295417"/>
            <a:ext cx="2270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9.25+15.8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418404" y="4274512"/>
            <a:ext cx="25298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14.24+9.47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97355" y="1900543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/>
              <a:t>&lt;</a:t>
            </a:r>
          </a:p>
        </p:txBody>
      </p:sp>
      <p:sp>
        <p:nvSpPr>
          <p:cNvPr id="63" name="矩形 62"/>
          <p:cNvSpPr/>
          <p:nvPr/>
        </p:nvSpPr>
        <p:spPr>
          <a:xfrm>
            <a:off x="3843858" y="3001015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/>
              <a:t>&lt;</a:t>
            </a:r>
            <a:endParaRPr lang="en-US" altLang="zh-CN" sz="5400" dirty="0"/>
          </a:p>
        </p:txBody>
      </p:sp>
      <p:sp>
        <p:nvSpPr>
          <p:cNvPr id="64" name="矩形 63"/>
          <p:cNvSpPr/>
          <p:nvPr/>
        </p:nvSpPr>
        <p:spPr>
          <a:xfrm>
            <a:off x="3906587" y="4161854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/>
              <a:t>&gt;</a:t>
            </a:r>
          </a:p>
        </p:txBody>
      </p:sp>
      <p:sp>
        <p:nvSpPr>
          <p:cNvPr id="65" name="矩形 64"/>
          <p:cNvSpPr/>
          <p:nvPr/>
        </p:nvSpPr>
        <p:spPr>
          <a:xfrm>
            <a:off x="1421091" y="5438834"/>
            <a:ext cx="2432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35.75-4.14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859832" y="5456716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7" name="矩形 66"/>
          <p:cNvSpPr/>
          <p:nvPr/>
        </p:nvSpPr>
        <p:spPr>
          <a:xfrm>
            <a:off x="4405949" y="5426640"/>
            <a:ext cx="25298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</a:rPr>
              <a:t>13.26+15.9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894259" y="5313982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/>
              <a:t>&gt;</a:t>
            </a:r>
            <a:endParaRPr lang="en-US" altLang="zh-CN" sz="54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760734" y="928670"/>
            <a:ext cx="17395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口算。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5961" y="1844823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1.4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5749" y="1856034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0.9+0.5=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47045" y="1856033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0.92-0.56=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4595" y="2668956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5.6+4.6=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58353" y="2668955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1.56-0.75=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76256" y="184482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12183" y="263691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10.2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6256" y="266972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0.81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9707" y="3504282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2.9+1.8=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83465" y="3504281"/>
            <a:ext cx="2400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25.75-10.39=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76557" y="3504282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36296" y="3491373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15.36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57224" y="4356393"/>
            <a:ext cx="24801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12.34+20.68=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111515" y="4356392"/>
            <a:ext cx="2400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15.24-10.86=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59016" y="4356391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33.02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25567" y="435639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4.38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39" grpId="0"/>
      <p:bldP spid="40" grpId="0"/>
      <p:bldP spid="43" grpId="0"/>
      <p:bldP spid="44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82084" y="415333"/>
            <a:ext cx="65759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难点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用竖式计算并验算。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35988" y="1230864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3.67+2.05=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23728" y="123086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5.72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73160" y="1209452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16.08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44968" y="1222152"/>
            <a:ext cx="209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9.88+6.2=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30" name="矩形 29"/>
          <p:cNvSpPr/>
          <p:nvPr/>
        </p:nvSpPr>
        <p:spPr>
          <a:xfrm>
            <a:off x="179512" y="3924345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2.57-1.93=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89341" y="390293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2577" y="184881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496" y="2281741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2.05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18631" y="2866516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47706" y="284422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5.72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87900" y="184881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89046" y="2281741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169721" y="2851381"/>
            <a:ext cx="1431493" cy="1513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076056" y="2844225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16.08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9476" y="456745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2545" y="495341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1.93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02453" y="5551771"/>
            <a:ext cx="13558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74605" y="5542180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0.64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81297" y="3899666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8.6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5907" y="3912366"/>
            <a:ext cx="2038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72.5-63.9=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48" name="矩形 47"/>
          <p:cNvSpPr/>
          <p:nvPr/>
        </p:nvSpPr>
        <p:spPr>
          <a:xfrm>
            <a:off x="5667994" y="457241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72.5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04048" y="4971955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  63.9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37671" y="5556730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430851" y="5534439"/>
            <a:ext cx="117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8.6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547664" y="2220185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168300" y="184482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699792" y="227775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2.05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718989" y="2840236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2703429" y="2840236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3.67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6532515" y="2200290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956376" y="182492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16.08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84643" y="2257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487816" y="2842632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7717158" y="2820341"/>
            <a:ext cx="117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0" name="Text Box 2"/>
          <p:cNvSpPr txBox="1">
            <a:spLocks noChangeArrowheads="1"/>
          </p:cNvSpPr>
          <p:nvPr/>
        </p:nvSpPr>
        <p:spPr bwMode="auto">
          <a:xfrm>
            <a:off x="1416042" y="4922180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36678" y="454681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0.64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568170" y="4979747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1.93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2587367" y="5542231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2571807" y="5542231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2.57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5" name="Text Box 2"/>
          <p:cNvSpPr txBox="1">
            <a:spLocks noChangeArrowheads="1"/>
          </p:cNvSpPr>
          <p:nvPr/>
        </p:nvSpPr>
        <p:spPr bwMode="auto">
          <a:xfrm>
            <a:off x="6511860" y="4886904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132496" y="451154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663988" y="4944471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63.9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7683185" y="5506955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7667625" y="550695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72.5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2" grpId="0"/>
      <p:bldP spid="33" grpId="0"/>
      <p:bldP spid="35" grpId="0"/>
      <p:bldP spid="36" grpId="0"/>
      <p:bldP spid="38" grpId="0"/>
      <p:bldP spid="40" grpId="0"/>
      <p:bldP spid="41" grpId="0"/>
      <p:bldP spid="42" grpId="0"/>
      <p:bldP spid="44" grpId="0"/>
      <p:bldP spid="46" grpId="0"/>
      <p:bldP spid="48" grpId="0"/>
      <p:bldP spid="49" grpId="0"/>
      <p:bldP spid="51" grpId="0"/>
      <p:bldP spid="52" grpId="0"/>
      <p:bldP spid="71" grpId="0"/>
      <p:bldP spid="72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4" grpId="0"/>
      <p:bldP spid="85" grpId="0"/>
      <p:bldP spid="86" grpId="0"/>
      <p:bldP spid="87" grpId="0"/>
      <p:bldP spid="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9143" y="683985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里填上合适的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42795" y="1562294"/>
            <a:ext cx="3794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7.5+(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)=9.8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42795" y="2700209"/>
            <a:ext cx="3794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)+1.6=6.4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2553916" y="1620089"/>
            <a:ext cx="12259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2.3</a:t>
            </a:r>
            <a:endParaRPr lang="zh-CN" altLang="en-US" sz="3200" dirty="0"/>
          </a:p>
        </p:txBody>
      </p:sp>
      <p:sp>
        <p:nvSpPr>
          <p:cNvPr id="87" name="Text Box 8"/>
          <p:cNvSpPr txBox="1">
            <a:spLocks noChangeArrowheads="1"/>
          </p:cNvSpPr>
          <p:nvPr/>
        </p:nvSpPr>
        <p:spPr bwMode="auto">
          <a:xfrm>
            <a:off x="1548134" y="2717631"/>
            <a:ext cx="12068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4.8</a:t>
            </a:r>
            <a:endParaRPr lang="zh-CN" altLang="en-US" sz="3200" dirty="0"/>
          </a:p>
        </p:txBody>
      </p:sp>
      <p:sp>
        <p:nvSpPr>
          <p:cNvPr id="88" name="Text Box 9"/>
          <p:cNvSpPr txBox="1">
            <a:spLocks noChangeArrowheads="1"/>
          </p:cNvSpPr>
          <p:nvPr/>
        </p:nvSpPr>
        <p:spPr bwMode="auto">
          <a:xfrm>
            <a:off x="1714480" y="3868072"/>
            <a:ext cx="15841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16.47</a:t>
            </a:r>
            <a:endParaRPr lang="zh-CN" altLang="en-US" sz="3200" dirty="0"/>
          </a:p>
        </p:txBody>
      </p:sp>
      <p:sp>
        <p:nvSpPr>
          <p:cNvPr id="89" name="Text Box 10"/>
          <p:cNvSpPr txBox="1">
            <a:spLocks noChangeArrowheads="1"/>
          </p:cNvSpPr>
          <p:nvPr/>
        </p:nvSpPr>
        <p:spPr bwMode="auto">
          <a:xfrm>
            <a:off x="2991244" y="4990487"/>
            <a:ext cx="11521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9.3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1314803" y="3864122"/>
            <a:ext cx="5471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)-10.47=6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14803" y="4935692"/>
            <a:ext cx="5257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12.8-(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)=3.5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utoUpdateAnimBg="0"/>
      <p:bldP spid="87" grpId="0" bldLvl="0" autoUpdateAnimBg="0"/>
      <p:bldP spid="88" grpId="0" bldLvl="0" autoUpdateAnimBg="0"/>
      <p:bldP spid="8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-24337" y="620688"/>
            <a:ext cx="78064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卖水果的阿姨一天收入如下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323054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苹果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:32</a:t>
            </a:r>
            <a:r>
              <a:rPr lang="en-US" altLang="zh-CN" sz="3200" i="1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56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元</a:t>
            </a:r>
          </a:p>
        </p:txBody>
      </p:sp>
      <p:sp>
        <p:nvSpPr>
          <p:cNvPr id="3" name="矩形 2"/>
          <p:cNvSpPr/>
          <p:nvPr/>
        </p:nvSpPr>
        <p:spPr>
          <a:xfrm>
            <a:off x="3352264" y="1318655"/>
            <a:ext cx="2454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香蕉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:20</a:t>
            </a:r>
            <a:r>
              <a:rPr lang="en-US" altLang="zh-CN" sz="3200" i="1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元</a:t>
            </a:r>
          </a:p>
        </p:txBody>
      </p:sp>
      <p:sp>
        <p:nvSpPr>
          <p:cNvPr id="4" name="矩形 3"/>
          <p:cNvSpPr/>
          <p:nvPr/>
        </p:nvSpPr>
        <p:spPr>
          <a:xfrm>
            <a:off x="6081307" y="1332057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橘子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:18</a:t>
            </a:r>
            <a:r>
              <a:rPr lang="en-US" altLang="zh-CN" sz="3200" i="1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元</a:t>
            </a:r>
          </a:p>
        </p:txBody>
      </p:sp>
      <p:sp>
        <p:nvSpPr>
          <p:cNvPr id="61" name="矩形 60"/>
          <p:cNvSpPr/>
          <p:nvPr/>
        </p:nvSpPr>
        <p:spPr>
          <a:xfrm>
            <a:off x="790060" y="1988840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阿姨一天共收入多少元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97946" y="2573614"/>
            <a:ext cx="3493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32.56+20.7+18.25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94516" y="2573615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=71.51(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65" name="Text Box 12"/>
          <p:cNvSpPr txBox="1">
            <a:spLocks noChangeArrowheads="1"/>
          </p:cNvSpPr>
          <p:nvPr/>
        </p:nvSpPr>
        <p:spPr bwMode="auto">
          <a:xfrm>
            <a:off x="1275390" y="3168505"/>
            <a:ext cx="63877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+mj-ea"/>
                <a:ea typeface="+mj-ea"/>
                <a:sym typeface="Arial" panose="020B0604020202020204" pitchFamily="34" charset="0"/>
              </a:rPr>
              <a:t>答：阿姨一天共收入</a:t>
            </a:r>
            <a:r>
              <a:rPr lang="en-US" altLang="zh-CN" sz="3200" dirty="0">
                <a:solidFill>
                  <a:srgbClr val="CC0000"/>
                </a:solidFill>
                <a:latin typeface="+mj-ea"/>
                <a:ea typeface="+mj-ea"/>
                <a:sym typeface="Arial" panose="020B0604020202020204" pitchFamily="34" charset="0"/>
              </a:rPr>
              <a:t>71.51</a:t>
            </a:r>
            <a:r>
              <a:rPr lang="zh-CN" altLang="en-US" sz="3200" dirty="0">
                <a:solidFill>
                  <a:srgbClr val="CC0000"/>
                </a:solidFill>
                <a:latin typeface="+mj-ea"/>
                <a:ea typeface="+mj-ea"/>
                <a:sym typeface="Arial" panose="020B0604020202020204" pitchFamily="34" charset="0"/>
              </a:rPr>
              <a:t>元。</a:t>
            </a:r>
          </a:p>
        </p:txBody>
      </p:sp>
      <p:sp>
        <p:nvSpPr>
          <p:cNvPr id="66" name="矩形 65"/>
          <p:cNvSpPr/>
          <p:nvPr/>
        </p:nvSpPr>
        <p:spPr>
          <a:xfrm>
            <a:off x="837421" y="4091673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橘子比香蕉少多少元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51720" y="4653136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20.7-18.25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283968" y="4653136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=2.45 (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1547664" y="5220489"/>
            <a:ext cx="63877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+mj-ea"/>
                <a:ea typeface="+mj-ea"/>
                <a:sym typeface="Arial" panose="020B0604020202020204" pitchFamily="34" charset="0"/>
              </a:rPr>
              <a:t>答：橘子比香蕉少收入</a:t>
            </a:r>
            <a:r>
              <a:rPr lang="en-US" altLang="zh-CN" sz="3200" dirty="0">
                <a:latin typeface="+mj-ea"/>
                <a:ea typeface="+mj-ea"/>
                <a:sym typeface="Arial" panose="020B0604020202020204" pitchFamily="34" charset="0"/>
              </a:rPr>
              <a:t>2.45</a:t>
            </a:r>
            <a:r>
              <a:rPr lang="zh-CN" altLang="en-US" sz="3200" dirty="0">
                <a:latin typeface="+mj-ea"/>
                <a:ea typeface="+mj-ea"/>
                <a:sym typeface="Arial" panose="020B0604020202020204" pitchFamily="34" charset="0"/>
              </a:rPr>
              <a:t>元 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6530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13911" y="571480"/>
            <a:ext cx="7244237" cy="22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一位同学在计算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27+7.5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把式子错看成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27+75,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这样计算的结果比正确结果多多少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63688" y="2835438"/>
            <a:ext cx="3134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27+75-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(27+7.5)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18135" y="3428925"/>
            <a:ext cx="21018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=102-34.5</a:t>
            </a:r>
          </a:p>
        </p:txBody>
      </p:sp>
      <p:sp>
        <p:nvSpPr>
          <p:cNvPr id="25" name="矩形 24"/>
          <p:cNvSpPr/>
          <p:nvPr/>
        </p:nvSpPr>
        <p:spPr>
          <a:xfrm>
            <a:off x="413293" y="4908132"/>
            <a:ext cx="8526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答：这样计算的结果比正确结果多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67.5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518135" y="4063080"/>
            <a:ext cx="1255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67.5</a:t>
            </a: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022743" y="615089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你能提出什么问题？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827584" y="1272709"/>
            <a:ext cx="6015132" cy="2948379"/>
            <a:chOff x="1651444" y="2249487"/>
            <a:chExt cx="2795821" cy="1433513"/>
          </a:xfrm>
        </p:grpSpPr>
        <p:pic>
          <p:nvPicPr>
            <p:cNvPr id="12" name="Picture 8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1444" y="2249487"/>
              <a:ext cx="1061594" cy="143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7345" y="2249487"/>
              <a:ext cx="1169920" cy="143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395536" y="4221088"/>
            <a:ext cx="6143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买</a:t>
            </a:r>
            <a:r>
              <a:rPr lang="zh-CN" altLang="zh-CN" sz="3200" dirty="0" smtClean="0"/>
              <a:t>两</a:t>
            </a:r>
            <a:r>
              <a:rPr lang="zh-CN" altLang="zh-CN" sz="3200" dirty="0"/>
              <a:t>本这样的书一共要花多少钱</a:t>
            </a:r>
            <a:r>
              <a:rPr lang="en-US" altLang="zh-CN" sz="3200" dirty="0"/>
              <a:t>?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-108520" y="5196388"/>
            <a:ext cx="907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《数学家的故事》比《神奇大自然》便宜多少钱</a:t>
            </a:r>
            <a:r>
              <a:rPr lang="en-US" altLang="zh-CN" sz="3200" dirty="0"/>
              <a:t>?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056526" y="4648208"/>
            <a:ext cx="1830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</a:t>
            </a:r>
            <a:r>
              <a:rPr lang="en-US" altLang="zh-CN" sz="3600" i="1" dirty="0"/>
              <a:t>.</a:t>
            </a:r>
            <a:r>
              <a:rPr lang="en-US" altLang="zh-CN" sz="3600" dirty="0"/>
              <a:t>45+8</a:t>
            </a:r>
            <a:r>
              <a:rPr lang="en-US" altLang="zh-CN" sz="3600" i="1" dirty="0"/>
              <a:t>.</a:t>
            </a:r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063842" y="5734997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8</a:t>
            </a:r>
            <a:r>
              <a:rPr lang="en-US" altLang="zh-CN" sz="3600" i="1" dirty="0"/>
              <a:t>.</a:t>
            </a:r>
            <a:r>
              <a:rPr lang="en-US" altLang="zh-CN" sz="3600" dirty="0"/>
              <a:t>3-6</a:t>
            </a:r>
            <a:r>
              <a:rPr lang="en-US" altLang="zh-CN" sz="3600" i="1" dirty="0"/>
              <a:t>.</a:t>
            </a:r>
            <a:r>
              <a:rPr lang="en-US" altLang="zh-CN" sz="3600" dirty="0"/>
              <a:t>45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971600" y="906277"/>
            <a:ext cx="56165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　　　</a:t>
            </a:r>
            <a:r>
              <a:rPr lang="en-US" altLang="zh-CN" sz="3600" dirty="0">
                <a:solidFill>
                  <a:schemeClr val="tx1"/>
                </a:solidFill>
              </a:rPr>
              <a:t>6.45 + 8.3</a:t>
            </a:r>
            <a:r>
              <a:rPr lang="zh-CN" altLang="en-US" sz="3600" dirty="0">
                <a:solidFill>
                  <a:schemeClr val="tx1"/>
                </a:solidFill>
              </a:rPr>
              <a:t>＝　？</a:t>
            </a:r>
          </a:p>
        </p:txBody>
      </p:sp>
      <p:sp>
        <p:nvSpPr>
          <p:cNvPr id="202763" name="Text Box 11"/>
          <p:cNvSpPr txBox="1">
            <a:spLocks noChangeArrowheads="1"/>
          </p:cNvSpPr>
          <p:nvPr/>
        </p:nvSpPr>
        <p:spPr bwMode="auto">
          <a:xfrm>
            <a:off x="4877188" y="921544"/>
            <a:ext cx="2160587" cy="5794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/>
              <a:t>14.75</a:t>
            </a:r>
            <a:r>
              <a:rPr lang="zh-CN" altLang="en-US" sz="3200" dirty="0"/>
              <a:t>（元）</a:t>
            </a:r>
          </a:p>
        </p:txBody>
      </p:sp>
      <p:sp>
        <p:nvSpPr>
          <p:cNvPr id="202764" name="Text Box 12"/>
          <p:cNvSpPr txBox="1">
            <a:spLocks noChangeArrowheads="1"/>
          </p:cNvSpPr>
          <p:nvPr/>
        </p:nvSpPr>
        <p:spPr bwMode="auto">
          <a:xfrm>
            <a:off x="3708400" y="3213373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   6 . 4 5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3201988" y="3861073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+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3708400" y="3846785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  8 . 3</a:t>
            </a:r>
          </a:p>
        </p:txBody>
      </p:sp>
      <p:sp>
        <p:nvSpPr>
          <p:cNvPr id="202767" name="Line 15"/>
          <p:cNvSpPr>
            <a:spLocks noChangeShapeType="1"/>
          </p:cNvSpPr>
          <p:nvPr/>
        </p:nvSpPr>
        <p:spPr bwMode="auto">
          <a:xfrm>
            <a:off x="3057525" y="4421460"/>
            <a:ext cx="230505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4859263" y="4494485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4570338" y="4494485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1187450" y="2132285"/>
            <a:ext cx="1511300" cy="584775"/>
          </a:xfrm>
          <a:prstGeom prst="rect">
            <a:avLst/>
          </a:prstGeom>
          <a:solidFill>
            <a:srgbClr val="ECF9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楷体_GB2312" pitchFamily="49" charset="-122"/>
              </a:rPr>
              <a:t>列竖式：</a:t>
            </a: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3132138" y="2132285"/>
            <a:ext cx="2808287" cy="579438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ea typeface="楷体_GB2312" pitchFamily="49" charset="-122"/>
              </a:rPr>
              <a:t>小数点要对齐</a:t>
            </a:r>
          </a:p>
        </p:txBody>
      </p:sp>
      <p:sp>
        <p:nvSpPr>
          <p:cNvPr id="202772" name="Line 20"/>
          <p:cNvSpPr>
            <a:spLocks noChangeShapeType="1"/>
          </p:cNvSpPr>
          <p:nvPr/>
        </p:nvSpPr>
        <p:spPr bwMode="auto">
          <a:xfrm flipV="1">
            <a:off x="4427538" y="2708548"/>
            <a:ext cx="1587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773" name="Text Box 21"/>
          <p:cNvSpPr txBox="1">
            <a:spLocks noChangeArrowheads="1"/>
          </p:cNvSpPr>
          <p:nvPr/>
        </p:nvSpPr>
        <p:spPr bwMode="auto">
          <a:xfrm>
            <a:off x="3995738" y="4494485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2774" name="Text Box 22"/>
          <p:cNvSpPr txBox="1">
            <a:spLocks noChangeArrowheads="1"/>
          </p:cNvSpPr>
          <p:nvPr/>
        </p:nvSpPr>
        <p:spPr bwMode="auto">
          <a:xfrm>
            <a:off x="4283075" y="4508773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2775" name="Rectangle 23"/>
          <p:cNvSpPr>
            <a:spLocks noChangeArrowheads="1"/>
          </p:cNvSpPr>
          <p:nvPr/>
        </p:nvSpPr>
        <p:spPr bwMode="auto">
          <a:xfrm>
            <a:off x="4356100" y="3213373"/>
            <a:ext cx="215900" cy="1223962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/>
          </a:p>
        </p:txBody>
      </p:sp>
      <p:pic>
        <p:nvPicPr>
          <p:cNvPr id="202776" name="Picture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64882" y="3357711"/>
            <a:ext cx="1240537" cy="27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2777" name="AutoShape 25"/>
          <p:cNvSpPr>
            <a:spLocks noChangeArrowheads="1"/>
          </p:cNvSpPr>
          <p:nvPr/>
        </p:nvSpPr>
        <p:spPr bwMode="auto">
          <a:xfrm>
            <a:off x="6443663" y="1844824"/>
            <a:ext cx="2376487" cy="1439862"/>
          </a:xfrm>
          <a:prstGeom prst="wedgeRoundRectCallout">
            <a:avLst>
              <a:gd name="adj1" fmla="val -366"/>
              <a:gd name="adj2" fmla="val 85060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/>
              <a:t>小数位上没有数的可以添</a:t>
            </a:r>
            <a:r>
              <a:rPr lang="en-US" altLang="zh-CN" sz="2800"/>
              <a:t>0</a:t>
            </a:r>
            <a:r>
              <a:rPr lang="zh-CN" altLang="en-US" sz="2800"/>
              <a:t>再算。</a:t>
            </a:r>
          </a:p>
        </p:txBody>
      </p:sp>
      <p:sp>
        <p:nvSpPr>
          <p:cNvPr id="202778" name="Text Box 26"/>
          <p:cNvSpPr txBox="1">
            <a:spLocks noChangeArrowheads="1"/>
          </p:cNvSpPr>
          <p:nvPr/>
        </p:nvSpPr>
        <p:spPr bwMode="auto">
          <a:xfrm>
            <a:off x="3635375" y="4494485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2780" name="Text Box 28"/>
          <p:cNvSpPr txBox="1">
            <a:spLocks noChangeArrowheads="1"/>
          </p:cNvSpPr>
          <p:nvPr/>
        </p:nvSpPr>
        <p:spPr bwMode="auto">
          <a:xfrm>
            <a:off x="2536419" y="5445951"/>
            <a:ext cx="4681537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/>
              <a:t>答：一共花了</a:t>
            </a:r>
            <a:r>
              <a:rPr lang="en-US" altLang="zh-CN" sz="3200" dirty="0"/>
              <a:t>14.75</a:t>
            </a:r>
            <a:r>
              <a:rPr lang="zh-CN" altLang="en-US" sz="3200" dirty="0"/>
              <a:t>元。</a:t>
            </a:r>
          </a:p>
        </p:txBody>
      </p:sp>
      <p:sp>
        <p:nvSpPr>
          <p:cNvPr id="202783" name="Text Box 31"/>
          <p:cNvSpPr txBox="1">
            <a:spLocks noChangeArrowheads="1"/>
          </p:cNvSpPr>
          <p:nvPr/>
        </p:nvSpPr>
        <p:spPr bwMode="auto">
          <a:xfrm>
            <a:off x="4859263" y="3845198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35496" y="781843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0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0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8" grpId="0"/>
      <p:bldP spid="202763" grpId="0" animBg="1"/>
      <p:bldP spid="202764" grpId="0"/>
      <p:bldP spid="202765" grpId="0"/>
      <p:bldP spid="202766" grpId="0"/>
      <p:bldP spid="202767" grpId="0" animBg="1"/>
      <p:bldP spid="202768" grpId="0"/>
      <p:bldP spid="202769" grpId="0"/>
      <p:bldP spid="202770" grpId="0" animBg="1"/>
      <p:bldP spid="202771" grpId="0" animBg="1"/>
      <p:bldP spid="202772" grpId="0" animBg="1"/>
      <p:bldP spid="202773" grpId="0"/>
      <p:bldP spid="202774" grpId="0"/>
      <p:bldP spid="202775" grpId="0" animBg="1"/>
      <p:bldP spid="202777" grpId="0" animBg="1"/>
      <p:bldP spid="202778" grpId="0"/>
      <p:bldP spid="202780" grpId="0"/>
      <p:bldP spid="2027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808457" y="881700"/>
            <a:ext cx="56165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　　　 </a:t>
            </a:r>
            <a:r>
              <a:rPr lang="en-US" altLang="zh-CN" sz="3600" dirty="0">
                <a:solidFill>
                  <a:schemeClr val="tx1"/>
                </a:solidFill>
              </a:rPr>
              <a:t>8.3 </a:t>
            </a:r>
            <a:r>
              <a:rPr lang="zh-CN" altLang="en-US" sz="3600" dirty="0">
                <a:solidFill>
                  <a:schemeClr val="tx1"/>
                </a:solidFill>
              </a:rPr>
              <a:t>－</a:t>
            </a:r>
            <a:r>
              <a:rPr lang="en-US" altLang="zh-CN" sz="3600" dirty="0">
                <a:solidFill>
                  <a:schemeClr val="tx1"/>
                </a:solidFill>
              </a:rPr>
              <a:t>6.45 </a:t>
            </a:r>
            <a:r>
              <a:rPr lang="zh-CN" altLang="en-US" sz="3600" dirty="0">
                <a:solidFill>
                  <a:schemeClr val="tx1"/>
                </a:solidFill>
              </a:rPr>
              <a:t>＝　？</a:t>
            </a:r>
          </a:p>
        </p:txBody>
      </p:sp>
      <p:sp>
        <p:nvSpPr>
          <p:cNvPr id="204811" name="Text Box 11"/>
          <p:cNvSpPr txBox="1">
            <a:spLocks noChangeArrowheads="1"/>
          </p:cNvSpPr>
          <p:nvPr/>
        </p:nvSpPr>
        <p:spPr bwMode="auto">
          <a:xfrm>
            <a:off x="4932859" y="823659"/>
            <a:ext cx="2592635" cy="707886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/>
              <a:t>1.85</a:t>
            </a:r>
            <a:r>
              <a:rPr lang="zh-CN" altLang="en-US" sz="4000" dirty="0"/>
              <a:t>（元）</a:t>
            </a:r>
          </a:p>
        </p:txBody>
      </p:sp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3348534" y="2790925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   8 . 3</a:t>
            </a:r>
          </a:p>
        </p:txBody>
      </p:sp>
      <p:sp>
        <p:nvSpPr>
          <p:cNvPr id="204813" name="Text Box 13"/>
          <p:cNvSpPr txBox="1">
            <a:spLocks noChangeArrowheads="1"/>
          </p:cNvSpPr>
          <p:nvPr/>
        </p:nvSpPr>
        <p:spPr bwMode="auto">
          <a:xfrm>
            <a:off x="2842122" y="3438625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－</a:t>
            </a:r>
          </a:p>
        </p:txBody>
      </p:sp>
      <p:sp>
        <p:nvSpPr>
          <p:cNvPr id="204814" name="Text Box 14"/>
          <p:cNvSpPr txBox="1">
            <a:spLocks noChangeArrowheads="1"/>
          </p:cNvSpPr>
          <p:nvPr/>
        </p:nvSpPr>
        <p:spPr bwMode="auto">
          <a:xfrm>
            <a:off x="3348534" y="3424337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   6 . 4 5</a:t>
            </a:r>
          </a:p>
        </p:txBody>
      </p:sp>
      <p:sp>
        <p:nvSpPr>
          <p:cNvPr id="204815" name="Line 15"/>
          <p:cNvSpPr>
            <a:spLocks noChangeShapeType="1"/>
          </p:cNvSpPr>
          <p:nvPr/>
        </p:nvSpPr>
        <p:spPr bwMode="auto">
          <a:xfrm>
            <a:off x="2697659" y="3999012"/>
            <a:ext cx="230505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204816" name="Text Box 16"/>
          <p:cNvSpPr txBox="1">
            <a:spLocks noChangeArrowheads="1"/>
          </p:cNvSpPr>
          <p:nvPr/>
        </p:nvSpPr>
        <p:spPr bwMode="auto">
          <a:xfrm>
            <a:off x="4571231" y="407203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04817" name="Text Box 17"/>
          <p:cNvSpPr txBox="1">
            <a:spLocks noChangeArrowheads="1"/>
          </p:cNvSpPr>
          <p:nvPr/>
        </p:nvSpPr>
        <p:spPr bwMode="auto">
          <a:xfrm>
            <a:off x="4210298" y="407203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04818" name="Text Box 18"/>
          <p:cNvSpPr txBox="1">
            <a:spLocks noChangeArrowheads="1"/>
          </p:cNvSpPr>
          <p:nvPr/>
        </p:nvSpPr>
        <p:spPr bwMode="auto">
          <a:xfrm>
            <a:off x="827584" y="1709837"/>
            <a:ext cx="1511300" cy="584775"/>
          </a:xfrm>
          <a:prstGeom prst="rect">
            <a:avLst/>
          </a:prstGeom>
          <a:solidFill>
            <a:srgbClr val="ECF9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楷体_GB2312" pitchFamily="49" charset="-122"/>
              </a:rPr>
              <a:t>列竖式：</a:t>
            </a:r>
          </a:p>
        </p:txBody>
      </p:sp>
      <p:sp>
        <p:nvSpPr>
          <p:cNvPr id="204819" name="Text Box 19"/>
          <p:cNvSpPr txBox="1">
            <a:spLocks noChangeArrowheads="1"/>
          </p:cNvSpPr>
          <p:nvPr/>
        </p:nvSpPr>
        <p:spPr bwMode="auto">
          <a:xfrm>
            <a:off x="2772272" y="1709837"/>
            <a:ext cx="2808287" cy="584775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ea typeface="楷体_GB2312" pitchFamily="49" charset="-122"/>
              </a:rPr>
              <a:t>小数点要对齐</a:t>
            </a:r>
          </a:p>
        </p:txBody>
      </p:sp>
      <p:sp>
        <p:nvSpPr>
          <p:cNvPr id="204820" name="Line 20"/>
          <p:cNvSpPr>
            <a:spLocks noChangeShapeType="1"/>
          </p:cNvSpPr>
          <p:nvPr/>
        </p:nvSpPr>
        <p:spPr bwMode="auto">
          <a:xfrm flipV="1">
            <a:off x="4210373" y="2286100"/>
            <a:ext cx="1587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204821" name="Text Box 21"/>
          <p:cNvSpPr txBox="1">
            <a:spLocks noChangeArrowheads="1"/>
          </p:cNvSpPr>
          <p:nvPr/>
        </p:nvSpPr>
        <p:spPr bwMode="auto">
          <a:xfrm>
            <a:off x="3707061" y="407203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4822" name="Text Box 22"/>
          <p:cNvSpPr txBox="1">
            <a:spLocks noChangeArrowheads="1"/>
          </p:cNvSpPr>
          <p:nvPr/>
        </p:nvSpPr>
        <p:spPr bwMode="auto">
          <a:xfrm>
            <a:off x="3994398" y="4086325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4068068" y="2790925"/>
            <a:ext cx="215900" cy="1223962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/>
          </a:p>
        </p:txBody>
      </p:sp>
      <p:pic>
        <p:nvPicPr>
          <p:cNvPr id="204824" name="Picture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65888" y="3354705"/>
            <a:ext cx="1216102" cy="27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25" name="AutoShape 25"/>
          <p:cNvSpPr>
            <a:spLocks noChangeArrowheads="1"/>
          </p:cNvSpPr>
          <p:nvPr/>
        </p:nvSpPr>
        <p:spPr bwMode="auto">
          <a:xfrm>
            <a:off x="5940922" y="1638399"/>
            <a:ext cx="2519362" cy="1716305"/>
          </a:xfrm>
          <a:prstGeom prst="wedgeRoundRectCallout">
            <a:avLst>
              <a:gd name="adj1" fmla="val 25742"/>
              <a:gd name="adj2" fmla="val 63887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/>
              <a:t>被减数的百分位上没有数怎么办啊？</a:t>
            </a:r>
          </a:p>
        </p:txBody>
      </p:sp>
      <p:sp>
        <p:nvSpPr>
          <p:cNvPr id="204827" name="Text Box 27"/>
          <p:cNvSpPr txBox="1">
            <a:spLocks noChangeArrowheads="1"/>
          </p:cNvSpPr>
          <p:nvPr/>
        </p:nvSpPr>
        <p:spPr bwMode="auto">
          <a:xfrm>
            <a:off x="1042441" y="4889035"/>
            <a:ext cx="5903913" cy="10668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/>
              <a:t>答：</a:t>
            </a:r>
            <a:r>
              <a:rPr lang="en-US" altLang="zh-CN" sz="3200"/>
              <a:t>《</a:t>
            </a:r>
            <a:r>
              <a:rPr lang="zh-CN" altLang="en-US" sz="3200"/>
              <a:t>数学家的故事</a:t>
            </a:r>
            <a:r>
              <a:rPr lang="en-US" altLang="zh-CN" sz="3200"/>
              <a:t>》</a:t>
            </a:r>
            <a:r>
              <a:rPr lang="zh-CN" altLang="en-US" sz="3200"/>
              <a:t>比</a:t>
            </a:r>
            <a:br>
              <a:rPr lang="zh-CN" altLang="en-US" sz="3200"/>
            </a:br>
            <a:r>
              <a:rPr lang="en-US" altLang="zh-CN" sz="3200"/>
              <a:t>《</a:t>
            </a:r>
            <a:r>
              <a:rPr lang="zh-CN" altLang="en-US" sz="3200"/>
              <a:t>神奇的大自然</a:t>
            </a:r>
            <a:r>
              <a:rPr lang="en-US" altLang="zh-CN" sz="3200"/>
              <a:t>》</a:t>
            </a:r>
            <a:r>
              <a:rPr lang="zh-CN" altLang="en-US" sz="3200"/>
              <a:t>便宜</a:t>
            </a:r>
            <a:r>
              <a:rPr lang="en-US" altLang="zh-CN" sz="3200"/>
              <a:t>1.85</a:t>
            </a:r>
            <a:r>
              <a:rPr lang="zh-CN" altLang="en-US" sz="3200"/>
              <a:t>元。</a:t>
            </a:r>
          </a:p>
        </p:txBody>
      </p:sp>
      <p:sp>
        <p:nvSpPr>
          <p:cNvPr id="204828" name="Text Box 28"/>
          <p:cNvSpPr txBox="1">
            <a:spLocks noChangeArrowheads="1"/>
          </p:cNvSpPr>
          <p:nvPr/>
        </p:nvSpPr>
        <p:spPr bwMode="auto">
          <a:xfrm>
            <a:off x="4536778" y="2780464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04829" name="Text Box 29"/>
          <p:cNvSpPr txBox="1">
            <a:spLocks noChangeArrowheads="1"/>
          </p:cNvSpPr>
          <p:nvPr/>
        </p:nvSpPr>
        <p:spPr bwMode="auto">
          <a:xfrm>
            <a:off x="4212134" y="2359125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</a:rPr>
              <a:t>·</a:t>
            </a:r>
          </a:p>
        </p:txBody>
      </p:sp>
      <p:sp>
        <p:nvSpPr>
          <p:cNvPr id="204830" name="Text Box 30"/>
          <p:cNvSpPr txBox="1">
            <a:spLocks noChangeArrowheads="1"/>
          </p:cNvSpPr>
          <p:nvPr/>
        </p:nvSpPr>
        <p:spPr bwMode="auto">
          <a:xfrm>
            <a:off x="3707309" y="2359125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</a:rPr>
              <a:t>·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0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0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20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20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6" grpId="0"/>
      <p:bldP spid="204811" grpId="0" animBg="1"/>
      <p:bldP spid="204812" grpId="0"/>
      <p:bldP spid="204813" grpId="0"/>
      <p:bldP spid="204814" grpId="0"/>
      <p:bldP spid="204815" grpId="0" animBg="1"/>
      <p:bldP spid="204816" grpId="0"/>
      <p:bldP spid="204817" grpId="0"/>
      <p:bldP spid="204818" grpId="0" animBg="1"/>
      <p:bldP spid="204819" grpId="0" animBg="1"/>
      <p:bldP spid="204820" grpId="0" animBg="1"/>
      <p:bldP spid="204821" grpId="0"/>
      <p:bldP spid="204822" grpId="0"/>
      <p:bldP spid="204823" grpId="0" animBg="1"/>
      <p:bldP spid="204825" grpId="0" animBg="1"/>
      <p:bldP spid="204827" grpId="0"/>
      <p:bldP spid="204828" grpId="0"/>
      <p:bldP spid="204829" grpId="0"/>
      <p:bldP spid="2048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307662"/>
            <a:ext cx="4242456" cy="298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2140700" y="1828329"/>
            <a:ext cx="330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16" name="Group 43"/>
          <p:cNvGrpSpPr/>
          <p:nvPr/>
        </p:nvGrpSpPr>
        <p:grpSpPr bwMode="auto">
          <a:xfrm>
            <a:off x="330454" y="764704"/>
            <a:ext cx="3746867" cy="2249489"/>
            <a:chOff x="593" y="981"/>
            <a:chExt cx="2066" cy="1417"/>
          </a:xfrm>
        </p:grpSpPr>
        <p:grpSp>
          <p:nvGrpSpPr>
            <p:cNvPr id="17" name="Group 36"/>
            <p:cNvGrpSpPr/>
            <p:nvPr/>
          </p:nvGrpSpPr>
          <p:grpSpPr bwMode="auto">
            <a:xfrm>
              <a:off x="593" y="1253"/>
              <a:ext cx="1675" cy="1145"/>
              <a:chOff x="412" y="1253"/>
              <a:chExt cx="1675" cy="1145"/>
            </a:xfrm>
          </p:grpSpPr>
          <p:sp>
            <p:nvSpPr>
              <p:cNvPr id="19" name="Rectangle 51"/>
              <p:cNvSpPr>
                <a:spLocks noChangeArrowheads="1"/>
              </p:cNvSpPr>
              <p:nvPr/>
            </p:nvSpPr>
            <p:spPr bwMode="auto">
              <a:xfrm>
                <a:off x="1035" y="1797"/>
                <a:ext cx="861" cy="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kumimoji="0" lang="en-US" altLang="zh-CN">
                    <a:solidFill>
                      <a:schemeClr val="tx1"/>
                    </a:solidFill>
                    <a:ea typeface="黑体" panose="02010609060101010101" pitchFamily="49" charset="-122"/>
                  </a:rPr>
                  <a:t>1 4 </a:t>
                </a:r>
                <a:r>
                  <a:rPr kumimoji="0" lang="en-US" altLang="zh-CN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.</a:t>
                </a:r>
                <a:r>
                  <a:rPr kumimoji="0" lang="en-US" altLang="zh-CN">
                    <a:solidFill>
                      <a:schemeClr val="tx1"/>
                    </a:solidFill>
                    <a:ea typeface="黑体" panose="02010609060101010101" pitchFamily="49" charset="-122"/>
                  </a:rPr>
                  <a:t> 7 5</a:t>
                </a:r>
                <a:endParaRPr kumimoji="0" lang="zh-CN" altLang="en-US">
                  <a:solidFill>
                    <a:schemeClr val="tx1"/>
                  </a:solidFill>
                  <a:latin typeface="楷体_GB2312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 Box 22"/>
              <p:cNvSpPr txBox="1">
                <a:spLocks noChangeArrowheads="1"/>
              </p:cNvSpPr>
              <p:nvPr/>
            </p:nvSpPr>
            <p:spPr bwMode="auto">
              <a:xfrm>
                <a:off x="1175" y="1253"/>
                <a:ext cx="77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en-US" altLang="zh-CN" dirty="0">
                    <a:solidFill>
                      <a:schemeClr val="tx1"/>
                    </a:solidFill>
                  </a:rPr>
                  <a:t>6 </a:t>
                </a:r>
                <a:r>
                  <a:rPr kumimoji="0"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.</a:t>
                </a:r>
                <a:r>
                  <a:rPr kumimoji="0" lang="en-US" altLang="zh-CN" dirty="0">
                    <a:solidFill>
                      <a:schemeClr val="tx1"/>
                    </a:solidFill>
                  </a:rPr>
                  <a:t> 4 5</a:t>
                </a:r>
              </a:p>
            </p:txBody>
          </p:sp>
          <p:sp>
            <p:nvSpPr>
              <p:cNvPr id="21" name="Text Box 23"/>
              <p:cNvSpPr txBox="1">
                <a:spLocks noChangeArrowheads="1"/>
              </p:cNvSpPr>
              <p:nvPr/>
            </p:nvSpPr>
            <p:spPr bwMode="auto">
              <a:xfrm>
                <a:off x="412" y="1501"/>
                <a:ext cx="1675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zh-CN" altLang="en-US" dirty="0">
                    <a:latin typeface="楷体_GB2312" pitchFamily="49" charset="-122"/>
                  </a:rPr>
                  <a:t>     ＋</a:t>
                </a:r>
                <a:r>
                  <a:rPr kumimoji="0" lang="en-US" altLang="zh-CN" dirty="0">
                    <a:solidFill>
                      <a:schemeClr val="tx1"/>
                    </a:solidFill>
                  </a:rPr>
                  <a:t> 8 </a:t>
                </a:r>
                <a:r>
                  <a:rPr kumimoji="0"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. </a:t>
                </a:r>
                <a:r>
                  <a:rPr kumimoji="0" lang="en-US" altLang="zh-CN" dirty="0">
                    <a:solidFill>
                      <a:schemeClr val="tx1"/>
                    </a:solidFill>
                  </a:rPr>
                  <a:t>3 </a:t>
                </a:r>
                <a:r>
                  <a:rPr kumimoji="0" lang="en-US" altLang="zh-CN" dirty="0">
                    <a:solidFill>
                      <a:srgbClr val="FF0000"/>
                    </a:solidFill>
                  </a:rPr>
                  <a:t>0</a:t>
                </a:r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930" y="1797"/>
                <a:ext cx="86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8" name="Rectangle 51"/>
            <p:cNvSpPr>
              <a:spLocks noChangeArrowheads="1"/>
            </p:cNvSpPr>
            <p:nvPr/>
          </p:nvSpPr>
          <p:spPr bwMode="auto">
            <a:xfrm>
              <a:off x="975" y="981"/>
              <a:ext cx="168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en-US" dirty="0" smtClean="0">
                  <a:solidFill>
                    <a:schemeClr val="tx1"/>
                  </a:solidFill>
                </a:rPr>
                <a:t>6</a:t>
              </a:r>
              <a:r>
                <a:rPr kumimoji="0" lang="en-US" altLang="zh-CN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kumimoji="0" lang="en-US" altLang="zh-CN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45</a:t>
              </a:r>
              <a:r>
                <a:rPr kumimoji="0" lang="zh-CN" altLang="en-US" dirty="0" smtClean="0">
                  <a:latin typeface="+mn-ea"/>
                  <a:ea typeface="+mn-ea"/>
                </a:rPr>
                <a:t>＋</a:t>
              </a:r>
              <a:r>
                <a:rPr kumimoji="0" lang="en-US" altLang="zh-CN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8</a:t>
              </a:r>
              <a:r>
                <a:rPr kumimoji="0" lang="en-US" altLang="zh-CN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kumimoji="0" lang="en-US" altLang="zh-CN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3</a:t>
              </a:r>
              <a:r>
                <a:rPr kumimoji="0" lang="zh-CN" altLang="en-US" dirty="0" smtClean="0">
                  <a:latin typeface="+mn-ea"/>
                  <a:ea typeface="+mn-ea"/>
                </a:rPr>
                <a:t>＝</a:t>
              </a:r>
              <a:r>
                <a:rPr kumimoji="0" lang="en-US" altLang="zh-CN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14</a:t>
              </a:r>
              <a:r>
                <a:rPr kumimoji="0" lang="en-US" altLang="zh-CN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kumimoji="0" lang="en-US" altLang="zh-CN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75</a:t>
              </a:r>
              <a:endParaRPr kumimoji="0" lang="zh-CN" altLang="en-US" dirty="0" smtClean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Group 72"/>
          <p:cNvGrpSpPr/>
          <p:nvPr/>
        </p:nvGrpSpPr>
        <p:grpSpPr bwMode="auto">
          <a:xfrm>
            <a:off x="4058562" y="764704"/>
            <a:ext cx="3690645" cy="1819276"/>
            <a:chOff x="2937" y="981"/>
            <a:chExt cx="2035" cy="1146"/>
          </a:xfrm>
        </p:grpSpPr>
        <p:sp>
          <p:nvSpPr>
            <p:cNvPr id="27" name="Text Box 51"/>
            <p:cNvSpPr txBox="1">
              <a:spLocks noChangeArrowheads="1"/>
            </p:cNvSpPr>
            <p:nvPr/>
          </p:nvSpPr>
          <p:spPr bwMode="auto">
            <a:xfrm>
              <a:off x="3702" y="1107"/>
              <a:ext cx="36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0"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grpSp>
          <p:nvGrpSpPr>
            <p:cNvPr id="28" name="Group 61"/>
            <p:cNvGrpSpPr/>
            <p:nvPr/>
          </p:nvGrpSpPr>
          <p:grpSpPr bwMode="auto">
            <a:xfrm>
              <a:off x="2937" y="981"/>
              <a:ext cx="2035" cy="1146"/>
              <a:chOff x="2937" y="981"/>
              <a:chExt cx="2035" cy="1146"/>
            </a:xfrm>
          </p:grpSpPr>
          <p:grpSp>
            <p:nvGrpSpPr>
              <p:cNvPr id="29" name="Group 44"/>
              <p:cNvGrpSpPr/>
              <p:nvPr/>
            </p:nvGrpSpPr>
            <p:grpSpPr bwMode="auto">
              <a:xfrm>
                <a:off x="2937" y="981"/>
                <a:ext cx="2035" cy="1146"/>
                <a:chOff x="624" y="981"/>
                <a:chExt cx="2035" cy="1146"/>
              </a:xfrm>
            </p:grpSpPr>
            <p:grpSp>
              <p:nvGrpSpPr>
                <p:cNvPr id="31" name="Group 45"/>
                <p:cNvGrpSpPr/>
                <p:nvPr/>
              </p:nvGrpSpPr>
              <p:grpSpPr bwMode="auto">
                <a:xfrm>
                  <a:off x="624" y="1253"/>
                  <a:ext cx="1524" cy="874"/>
                  <a:chOff x="443" y="1253"/>
                  <a:chExt cx="1524" cy="874"/>
                </a:xfrm>
              </p:grpSpPr>
              <p:sp>
                <p:nvSpPr>
                  <p:cNvPr id="33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1004" y="1797"/>
                    <a:ext cx="963" cy="3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kumimoji="1" sz="28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kumimoji="1" sz="24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kumimoji="0" lang="en-US" altLang="zh-CN" dirty="0">
                        <a:solidFill>
                          <a:schemeClr val="tx1"/>
                        </a:solidFill>
                        <a:ea typeface="黑体" panose="02010609060101010101" pitchFamily="49" charset="-122"/>
                      </a:rPr>
                      <a:t>   1 </a:t>
                    </a:r>
                    <a:r>
                      <a:rPr kumimoji="0" lang="en-US" altLang="zh-CN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.</a:t>
                    </a:r>
                    <a:r>
                      <a:rPr kumimoji="0" lang="en-US" altLang="zh-CN" dirty="0">
                        <a:solidFill>
                          <a:schemeClr val="tx1"/>
                        </a:solidFill>
                        <a:ea typeface="黑体" panose="02010609060101010101" pitchFamily="49" charset="-122"/>
                      </a:rPr>
                      <a:t> 8 5</a:t>
                    </a:r>
                    <a:endParaRPr kumimoji="0" lang="zh-CN" altLang="en-US" dirty="0">
                      <a:solidFill>
                        <a:schemeClr val="tx1"/>
                      </a:solidFill>
                      <a:latin typeface="楷体_GB2312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4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87" y="1253"/>
                    <a:ext cx="771" cy="3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kumimoji="1" sz="28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kumimoji="1" sz="24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FontTx/>
                      <a:buNone/>
                    </a:pPr>
                    <a:r>
                      <a:rPr kumimoji="0" lang="en-US" altLang="zh-CN">
                        <a:solidFill>
                          <a:schemeClr val="tx1"/>
                        </a:solidFill>
                      </a:rPr>
                      <a:t>8 </a:t>
                    </a:r>
                    <a:r>
                      <a:rPr kumimoji="0" lang="en-US" altLang="zh-CN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.</a:t>
                    </a:r>
                    <a:r>
                      <a:rPr kumimoji="0" lang="en-US" altLang="zh-CN">
                        <a:solidFill>
                          <a:schemeClr val="tx1"/>
                        </a:solidFill>
                      </a:rPr>
                      <a:t> 3 </a:t>
                    </a:r>
                    <a:r>
                      <a:rPr kumimoji="0" lang="en-US" altLang="zh-CN">
                        <a:solidFill>
                          <a:srgbClr val="FF0000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35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3" y="1505"/>
                    <a:ext cx="1454" cy="3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kumimoji="1" sz="28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kumimoji="1" sz="24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1600">
                        <a:solidFill>
                          <a:srgbClr val="1C1C1C"/>
                        </a:solidFill>
                        <a:latin typeface="Arial" panose="020B0604020202020204" pitchFamily="34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FontTx/>
                      <a:buNone/>
                    </a:pPr>
                    <a:r>
                      <a:rPr kumimoji="0" lang="zh-CN" altLang="en-US" dirty="0">
                        <a:latin typeface="楷体_GB2312" pitchFamily="49" charset="-122"/>
                      </a:rPr>
                      <a:t>     －</a:t>
                    </a:r>
                    <a:r>
                      <a:rPr kumimoji="0" lang="en-US" altLang="zh-CN" dirty="0">
                        <a:solidFill>
                          <a:schemeClr val="tx1"/>
                        </a:solidFill>
                      </a:rPr>
                      <a:t> 6 </a:t>
                    </a:r>
                    <a:r>
                      <a:rPr kumimoji="0" lang="en-US" altLang="zh-CN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.</a:t>
                    </a:r>
                    <a:r>
                      <a:rPr kumimoji="0" lang="en-US" altLang="zh-CN" dirty="0">
                        <a:solidFill>
                          <a:schemeClr val="tx1"/>
                        </a:solidFill>
                      </a:rPr>
                      <a:t> 4 5</a:t>
                    </a:r>
                  </a:p>
                </p:txBody>
              </p:sp>
              <p:sp>
                <p:nvSpPr>
                  <p:cNvPr id="36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975" y="1797"/>
                    <a:ext cx="862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endParaRPr lang="zh-CN" altLang="en-US" sz="3200"/>
                  </a:p>
                </p:txBody>
              </p:sp>
            </p:grpSp>
            <p:sp>
              <p:nvSpPr>
                <p:cNvPr id="32" name="Rectangle 51"/>
                <p:cNvSpPr>
                  <a:spLocks noChangeArrowheads="1"/>
                </p:cNvSpPr>
                <p:nvPr/>
              </p:nvSpPr>
              <p:spPr bwMode="auto">
                <a:xfrm>
                  <a:off x="975" y="981"/>
                  <a:ext cx="1684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r>
                    <a:rPr kumimoji="0" lang="en-US" altLang="zh-CN" dirty="0" smtClean="0">
                      <a:solidFill>
                        <a:schemeClr val="tx1"/>
                      </a:solidFill>
                    </a:rPr>
                    <a:t>8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.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ea typeface="黑体" panose="02010609060101010101" pitchFamily="49" charset="-122"/>
                    </a:rPr>
                    <a:t>3</a:t>
                  </a:r>
                  <a:r>
                    <a:rPr kumimoji="0" lang="zh-CN" altLang="en-US" dirty="0" smtClean="0">
                      <a:latin typeface="+mn-ea"/>
                      <a:ea typeface="+mn-ea"/>
                    </a:rPr>
                    <a:t>－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ea typeface="黑体" panose="02010609060101010101" pitchFamily="49" charset="-122"/>
                    </a:rPr>
                    <a:t>6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.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ea typeface="黑体" panose="02010609060101010101" pitchFamily="49" charset="-122"/>
                    </a:rPr>
                    <a:t>45</a:t>
                  </a:r>
                  <a:r>
                    <a:rPr kumimoji="0" lang="zh-CN" altLang="en-US" dirty="0" smtClean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＝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ea typeface="黑体" panose="02010609060101010101" pitchFamily="49" charset="-122"/>
                    </a:rPr>
                    <a:t>1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.</a:t>
                  </a:r>
                  <a:r>
                    <a:rPr kumimoji="0" lang="en-US" altLang="zh-CN" dirty="0" smtClean="0">
                      <a:solidFill>
                        <a:schemeClr val="tx1"/>
                      </a:solidFill>
                      <a:ea typeface="黑体" panose="02010609060101010101" pitchFamily="49" charset="-122"/>
                    </a:rPr>
                    <a:t>85</a:t>
                  </a:r>
                  <a:endParaRPr kumimoji="0" lang="zh-CN" altLang="en-US" dirty="0" smtClean="0">
                    <a:solidFill>
                      <a:schemeClr val="tx1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0" name="Text Box 52"/>
              <p:cNvSpPr txBox="1">
                <a:spLocks noChangeArrowheads="1"/>
              </p:cNvSpPr>
              <p:nvPr/>
            </p:nvSpPr>
            <p:spPr bwMode="auto">
              <a:xfrm>
                <a:off x="3917" y="1107"/>
                <a:ext cx="362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kumimoji="0"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.</a:t>
                </a:r>
              </a:p>
            </p:txBody>
          </p:sp>
        </p:grpSp>
      </p:grp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31365" y="2614234"/>
            <a:ext cx="2315194" cy="1055608"/>
          </a:xfrm>
          <a:prstGeom prst="wedgeRoundRectCallout">
            <a:avLst>
              <a:gd name="adj1" fmla="val 60611"/>
              <a:gd name="adj2" fmla="val 3858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小数加减法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要注意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什么？</a:t>
            </a:r>
            <a:endParaRPr kumimoji="0"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2826430" y="2508110"/>
            <a:ext cx="1620721" cy="1055608"/>
          </a:xfrm>
          <a:prstGeom prst="wedgeRoundRectCallout">
            <a:avLst>
              <a:gd name="adj1" fmla="val -6773"/>
              <a:gd name="adj2" fmla="val 8249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小数点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要对齐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4880598" y="2589223"/>
            <a:ext cx="4032430" cy="578882"/>
          </a:xfrm>
          <a:prstGeom prst="wedgeRoundRectCallout">
            <a:avLst>
              <a:gd name="adj1" fmla="val -57304"/>
              <a:gd name="adj2" fmla="val 11394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也就是把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相同数位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对齐。</a:t>
            </a:r>
            <a:endParaRPr kumimoji="0"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6440073" y="3460997"/>
            <a:ext cx="2618268" cy="2485787"/>
          </a:xfrm>
          <a:prstGeom prst="wedgeRoundRectCallout">
            <a:avLst>
              <a:gd name="adj1" fmla="val -61111"/>
              <a:gd name="adj2" fmla="val -2413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当小数部分位数不同时，可以根据需要在末尾添“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”后再计算。</a:t>
            </a:r>
            <a:endParaRPr kumimoji="0" lang="en-US" altLang="zh-CN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1556792"/>
            <a:ext cx="1830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</a:rPr>
              <a:t>3.64+6.4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6016" y="1855990"/>
            <a:ext cx="1850186" cy="348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35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</a:rPr>
              <a:t>50-37.5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1348928" y="2792250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</a:rPr>
              <a:t>3 </a:t>
            </a:r>
            <a:r>
              <a:rPr lang="en-US" altLang="zh-CN" sz="3600" dirty="0">
                <a:solidFill>
                  <a:srgbClr val="FF0000"/>
                </a:solidFill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</a:rPr>
              <a:t>6 4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842516" y="3439950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348928" y="3425662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</a:rPr>
              <a:t>6 </a:t>
            </a:r>
            <a:r>
              <a:rPr lang="en-US" altLang="zh-CN" sz="3600" dirty="0">
                <a:solidFill>
                  <a:srgbClr val="FF0000"/>
                </a:solidFill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</a:rPr>
              <a:t>4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5" name="Line 15"/>
          <p:cNvSpPr>
            <a:spLocks noChangeShapeType="1"/>
          </p:cNvSpPr>
          <p:nvPr/>
        </p:nvSpPr>
        <p:spPr bwMode="auto">
          <a:xfrm>
            <a:off x="754782" y="4000337"/>
            <a:ext cx="2305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2555007" y="407336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4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>
            <a:off x="2210866" y="407336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0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9" name="Text Box 21"/>
          <p:cNvSpPr txBox="1">
            <a:spLocks noChangeArrowheads="1"/>
          </p:cNvSpPr>
          <p:nvPr/>
        </p:nvSpPr>
        <p:spPr bwMode="auto">
          <a:xfrm>
            <a:off x="1636266" y="407336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0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60" name="Text Box 22"/>
          <p:cNvSpPr txBox="1">
            <a:spLocks noChangeArrowheads="1"/>
          </p:cNvSpPr>
          <p:nvPr/>
        </p:nvSpPr>
        <p:spPr bwMode="auto">
          <a:xfrm>
            <a:off x="1923603" y="4087650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2" name="Text Box 26"/>
          <p:cNvSpPr txBox="1">
            <a:spLocks noChangeArrowheads="1"/>
          </p:cNvSpPr>
          <p:nvPr/>
        </p:nvSpPr>
        <p:spPr bwMode="auto">
          <a:xfrm>
            <a:off x="1275903" y="4073362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3" name="Text Box 31"/>
          <p:cNvSpPr txBox="1">
            <a:spLocks noChangeArrowheads="1"/>
          </p:cNvSpPr>
          <p:nvPr/>
        </p:nvSpPr>
        <p:spPr bwMode="auto">
          <a:xfrm>
            <a:off x="2555007" y="3424293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1878111" y="3637814"/>
            <a:ext cx="504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2771453" y="1555423"/>
            <a:ext cx="1728539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=10.04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6" name="Text Box 12"/>
          <p:cNvSpPr txBox="1">
            <a:spLocks noChangeArrowheads="1"/>
          </p:cNvSpPr>
          <p:nvPr/>
        </p:nvSpPr>
        <p:spPr bwMode="auto">
          <a:xfrm>
            <a:off x="4994746" y="2840108"/>
            <a:ext cx="2162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</a:rPr>
              <a:t>5 0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77" name="Text Box 13"/>
          <p:cNvSpPr txBox="1">
            <a:spLocks noChangeArrowheads="1"/>
          </p:cNvSpPr>
          <p:nvPr/>
        </p:nvSpPr>
        <p:spPr bwMode="auto">
          <a:xfrm>
            <a:off x="4783733" y="3438625"/>
            <a:ext cx="6492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</a:rPr>
              <a:t>－</a:t>
            </a:r>
          </a:p>
        </p:txBody>
      </p:sp>
      <p:sp>
        <p:nvSpPr>
          <p:cNvPr id="78" name="Text Box 14"/>
          <p:cNvSpPr txBox="1">
            <a:spLocks noChangeArrowheads="1"/>
          </p:cNvSpPr>
          <p:nvPr/>
        </p:nvSpPr>
        <p:spPr bwMode="auto">
          <a:xfrm>
            <a:off x="5290145" y="3424337"/>
            <a:ext cx="173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3 7 </a:t>
            </a:r>
            <a:r>
              <a:rPr lang="en-US" altLang="zh-CN" sz="3600" dirty="0">
                <a:solidFill>
                  <a:srgbClr val="FF0000"/>
                </a:solidFill>
              </a:rPr>
              <a:t>. 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79" name="Line 15"/>
          <p:cNvSpPr>
            <a:spLocks noChangeShapeType="1"/>
          </p:cNvSpPr>
          <p:nvPr/>
        </p:nvSpPr>
        <p:spPr bwMode="auto">
          <a:xfrm>
            <a:off x="4639270" y="3999012"/>
            <a:ext cx="2305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1" name="Text Box 17"/>
          <p:cNvSpPr txBox="1">
            <a:spLocks noChangeArrowheads="1"/>
          </p:cNvSpPr>
          <p:nvPr/>
        </p:nvSpPr>
        <p:spPr bwMode="auto">
          <a:xfrm>
            <a:off x="6151909" y="407203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83" name="Text Box 21"/>
          <p:cNvSpPr txBox="1">
            <a:spLocks noChangeArrowheads="1"/>
          </p:cNvSpPr>
          <p:nvPr/>
        </p:nvSpPr>
        <p:spPr bwMode="auto">
          <a:xfrm>
            <a:off x="5648672" y="4072037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84" name="Text Box 22"/>
          <p:cNvSpPr txBox="1">
            <a:spLocks noChangeArrowheads="1"/>
          </p:cNvSpPr>
          <p:nvPr/>
        </p:nvSpPr>
        <p:spPr bwMode="auto">
          <a:xfrm>
            <a:off x="5936257" y="4087398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6" name="Text Box 28"/>
          <p:cNvSpPr txBox="1">
            <a:spLocks noChangeArrowheads="1"/>
          </p:cNvSpPr>
          <p:nvPr/>
        </p:nvSpPr>
        <p:spPr bwMode="auto">
          <a:xfrm>
            <a:off x="5941524" y="2814140"/>
            <a:ext cx="11201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. 0 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88" name="Text Box 30"/>
          <p:cNvSpPr txBox="1">
            <a:spLocks noChangeArrowheads="1"/>
          </p:cNvSpPr>
          <p:nvPr/>
        </p:nvSpPr>
        <p:spPr bwMode="auto">
          <a:xfrm>
            <a:off x="5648920" y="2359125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3300"/>
                </a:solidFill>
              </a:rPr>
              <a:t>·</a:t>
            </a: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5331192" y="2366269"/>
            <a:ext cx="504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3300"/>
                </a:solidFill>
              </a:rPr>
              <a:t>·</a:t>
            </a:r>
          </a:p>
        </p:txBody>
      </p:sp>
      <p:sp>
        <p:nvSpPr>
          <p:cNvPr id="90" name="Text Box 21"/>
          <p:cNvSpPr txBox="1">
            <a:spLocks noChangeArrowheads="1"/>
          </p:cNvSpPr>
          <p:nvPr/>
        </p:nvSpPr>
        <p:spPr bwMode="auto">
          <a:xfrm>
            <a:off x="5295031" y="4064971"/>
            <a:ext cx="5048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1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91" name="Text Box 11"/>
          <p:cNvSpPr txBox="1">
            <a:spLocks noChangeArrowheads="1"/>
          </p:cNvSpPr>
          <p:nvPr/>
        </p:nvSpPr>
        <p:spPr bwMode="auto">
          <a:xfrm>
            <a:off x="6517809" y="1558301"/>
            <a:ext cx="1728539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</a:rPr>
              <a:t>12.5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5465" y="4996780"/>
            <a:ext cx="2495550" cy="952500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0666" y="4996780"/>
            <a:ext cx="2495550" cy="952500"/>
          </a:xfrm>
          <a:prstGeom prst="rect">
            <a:avLst/>
          </a:prstGeom>
        </p:spPr>
      </p:pic>
      <p:pic>
        <p:nvPicPr>
          <p:cNvPr id="31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 animBg="1"/>
      <p:bldP spid="56" grpId="0"/>
      <p:bldP spid="57" grpId="0"/>
      <p:bldP spid="59" grpId="0"/>
      <p:bldP spid="60" grpId="0"/>
      <p:bldP spid="62" grpId="0"/>
      <p:bldP spid="63" grpId="0"/>
      <p:bldP spid="64" grpId="0"/>
      <p:bldP spid="65" grpId="0"/>
      <p:bldP spid="76" grpId="0"/>
      <p:bldP spid="77" grpId="0"/>
      <p:bldP spid="78" grpId="0"/>
      <p:bldP spid="79" grpId="0" animBg="1"/>
      <p:bldP spid="81" grpId="0"/>
      <p:bldP spid="83" grpId="0"/>
      <p:bldP spid="84" grpId="0"/>
      <p:bldP spid="86" grpId="0"/>
      <p:bldP spid="88" grpId="0"/>
      <p:bldP spid="89" grpId="0"/>
      <p:bldP spid="90" grpId="0"/>
      <p:bldP spid="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88226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73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488313" y="1052736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并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且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0314" y="3985800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120.84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652" y="3996353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113.04+7.8=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7186" y="3996353"/>
            <a:ext cx="1457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27-0.8=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399635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26.2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156247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12.5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2" y="1571186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12+0.5=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60593" y="1556792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12.56+5.8=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17176" y="1562475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18.36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2161" y="213684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496" y="2569773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18631" y="315454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-52072" y="313225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12.5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1547664" y="250821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49103" y="213285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43808" y="2565784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2718989" y="312826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2699792" y="3128268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48064" y="2136845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68827" y="2569773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851962" y="315454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644008" y="3132257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18.36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6280995" y="250821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693240" y="2132856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18.36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97066" y="2565784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7452320" y="312826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668344" y="3132257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56058" y="4657125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113.04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88124" y="5090053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76188" y="567482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-108813" y="5652537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120.84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1705221" y="502849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87824" y="4653136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120.84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915816" y="5086064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2876546" y="564854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2987824" y="5652537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113.04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66697" y="465712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932040" y="5090053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917230" y="567482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4772464" y="565253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26.2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 Box 2"/>
          <p:cNvSpPr txBox="1">
            <a:spLocks noChangeArrowheads="1"/>
          </p:cNvSpPr>
          <p:nvPr/>
        </p:nvSpPr>
        <p:spPr bwMode="auto">
          <a:xfrm>
            <a:off x="6346263" y="502849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956376" y="465313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26.2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613090" y="5086064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0.8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7517588" y="564854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8003001" y="565253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27.0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779912" y="3284984"/>
            <a:ext cx="216024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5652119" y="4640051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8608908" y="5790568"/>
            <a:ext cx="216024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825024" y="2148871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6" grpId="0"/>
      <p:bldP spid="34" grpId="0"/>
      <p:bldP spid="35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51" grpId="0"/>
      <p:bldP spid="52" grpId="0"/>
      <p:bldP spid="54" grpId="0"/>
      <p:bldP spid="55" grpId="0"/>
      <p:bldP spid="56" grpId="0"/>
      <p:bldP spid="58" grpId="0"/>
      <p:bldP spid="59" grpId="0"/>
      <p:bldP spid="60" grpId="0"/>
      <p:bldP spid="61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2" grpId="0"/>
      <p:bldP spid="73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14348" y="571480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73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214282" y="1357298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并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且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2385" y="227166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13.2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662" y="2282219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16.4-3.2=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8686" y="2267825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0.3-0.18=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3674" y="224465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8054" y="301374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16.4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8869" y="3446670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3.2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94059" y="4031445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49293" y="4009154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13.2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1623092" y="3385114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04012" y="300975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13.2</a:t>
            </a:r>
          </a:p>
        </p:txBody>
      </p:sp>
      <p:sp>
        <p:nvSpPr>
          <p:cNvPr id="40" name="矩形 39"/>
          <p:cNvSpPr/>
          <p:nvPr/>
        </p:nvSpPr>
        <p:spPr>
          <a:xfrm>
            <a:off x="2822310" y="3442681"/>
            <a:ext cx="128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 3.2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2794417" y="4005165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182350" y="400915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16.4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66143" y="301861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88024" y="345153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0.18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799151" y="4036314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818535" y="4014023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0.12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6228184" y="3389983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09104" y="301462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0.12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36296" y="3447550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 0.18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7399509" y="4010034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812360" y="401402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34" grpId="0"/>
      <p:bldP spid="35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51" grpId="0"/>
      <p:bldP spid="52" grpId="0"/>
      <p:bldP spid="5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1161</Words>
  <Application>WPS 演示</Application>
  <PresentationFormat>全屏显示(4:3)</PresentationFormat>
  <Paragraphs>387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人教版数学四年级下第6单元</dc:title>
  <dc:creator>吉林梓翰教育图书有限公司</dc:creator>
  <cp:lastModifiedBy>lenovop</cp:lastModifiedBy>
  <cp:revision>666</cp:revision>
  <dcterms:created xsi:type="dcterms:W3CDTF">2015-11-21T07:20:00Z</dcterms:created>
  <dcterms:modified xsi:type="dcterms:W3CDTF">2021-11-01T03:40:29Z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